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9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</p:sldIdLst>
  <p:sldSz cx="9144000" cy="6858000" type="screen4x3"/>
  <p:notesSz cx="7010400" cy="9296400"/>
  <p:embeddedFontLst>
    <p:embeddedFont>
      <p:font typeface="Corben"/>
      <p:bold r:id="rId91"/>
    </p:embeddedFont>
    <p:embeddedFont>
      <p:font typeface="Gill Sans" panose="020B0502020104020203" pitchFamily="34" charset="-79"/>
      <p:regular r:id="rId92"/>
      <p:bold r:id="rId9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69"/>
  </p:normalViewPr>
  <p:slideViewPr>
    <p:cSldViewPr snapToGrid="0" snapToObjects="1">
      <p:cViewPr varScale="1">
        <p:scale>
          <a:sx n="87" d="100"/>
          <a:sy n="87" d="100"/>
        </p:scale>
        <p:origin x="182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notesMaster" Target="notesMasters/notesMaster1.xml"/><Relationship Id="rId95" Type="http://schemas.openxmlformats.org/officeDocument/2006/relationships/viewProps" Target="view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font" Target="fonts/font1.fntdata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2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Shape 138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Shape 144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Shape 150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Shape 157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Shape 163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Shape 171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Shape 177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Shape 183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Shape 188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Shape 195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Shape 201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Shape 207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Shape 213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Shape 219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Shape 224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Shape 230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Shape 236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Shape 242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Shape 248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Shape 253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Shape 259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Shape 265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hape 269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Shape 270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Shape 277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Shape 282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Shape 288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Shape 293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4" name="Shape 294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Shape 299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Shape 300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Shape 306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hape 310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Shape 311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hape 316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Shape 317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Shape 322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3" name="Shape 323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Shape 328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9" name="Shape 329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Shape 335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Shape 339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0" name="Shape 340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Shape 345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6" name="Shape 346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hape 351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Shape 352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Shape 357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8" name="Shape 358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Shape 362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" name="Shape 363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Shape 368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9" name="Shape 369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Shape 374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5" name="Shape 375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Shape 380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1" name="Shape 381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Shape 386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7" name="Shape 387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Shape 392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Shape 393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Shape 397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Shape 398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Shape 403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" name="Shape 404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Shape 409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0" name="Shape 410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Shape 415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6" name="Shape 416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Shape 421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2" name="Shape 422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Shape 426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7" name="Shape 427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Shape 112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Shape 432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Shape 433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Shape 438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Shape 439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Shape 444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Shape 445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Shape 450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1" name="Shape 451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Shape 456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Shape 457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Shape 462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Shape 463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Shape 467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Shape 468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Shape 473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Shape 474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Shape 479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Shape 480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Shape 485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6" name="Shape 486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Shape 491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2" name="Shape 492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Shape 496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7" name="Shape 497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Shape 502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3" name="Shape 503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Shape 508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" name="Shape 509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Shape 514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" name="Shape 515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Shape 520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1" name="Shape 521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Shape 525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6" name="Shape 526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Shape 531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2" name="Shape 532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Shape 537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8" name="Shape 538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Shape 544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5" name="Shape 545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Shape 126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Shape 549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0" name="Shape 550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Shape 555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6" name="Shape 556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Shape 561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2" name="Shape 562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Shape 567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8" name="Shape 568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Shape 572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3" name="Shape 573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Shape 578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9" name="Shape 579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Shape 584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5" name="Shape 585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Shape 590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1" name="Shape 591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Shape 596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7" name="Shape 597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701025" y="4415775"/>
            <a:ext cx="5608300" cy="418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Shape 133"/>
          <p:cNvSpPr>
            <a:spLocks noGrp="1" noRot="1" noChangeAspect="1"/>
          </p:cNvSpPr>
          <p:nvPr>
            <p:ph type="sldImg" idx="2"/>
          </p:nvPr>
        </p:nvSpPr>
        <p:spPr>
          <a:xfrm>
            <a:off x="1168625" y="697225"/>
            <a:ext cx="4673825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alibri"/>
              <a:buNone/>
              <a:defRPr sz="2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alibri"/>
              <a:buNone/>
              <a:defRPr sz="2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4400" i="0" u="none" strike="noStrike" cap="none" dirty="0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Primary Leadership Induction 2018</a:t>
            </a:r>
            <a:endParaRPr sz="4400" i="0" u="none" strike="noStrike" cap="none" dirty="0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85" name="Shape 85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Leaders like...</a:t>
            </a:r>
            <a:endParaRPr sz="32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...MEERKATS!!</a:t>
            </a:r>
            <a:endParaRPr sz="4400" i="0" u="none" strike="noStrike" cap="none">
              <a:solidFill>
                <a:srgbClr val="FF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141" name="Shape 141" descr="2014-11-01_lif_4341720_I3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1463514"/>
            <a:ext cx="8229600" cy="4539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>
            <a:spLocks noGrp="1"/>
          </p:cNvSpPr>
          <p:nvPr>
            <p:ph type="title"/>
          </p:nvPr>
        </p:nvSpPr>
        <p:spPr>
          <a:xfrm>
            <a:off x="457199" y="121758"/>
            <a:ext cx="8053599" cy="1703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Remember these guys?</a:t>
            </a:r>
            <a:endParaRPr sz="44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147" name="Shape 147" descr="download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7583" y="1687393"/>
            <a:ext cx="8509780" cy="47654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title"/>
          </p:nvPr>
        </p:nvSpPr>
        <p:spPr>
          <a:xfrm>
            <a:off x="457200" y="218988"/>
            <a:ext cx="8229600" cy="1008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5400"/>
              <a:buFont typeface="Calibri"/>
              <a:buNone/>
            </a:pPr>
            <a:r>
              <a:rPr lang="en-US" sz="5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How about this guy?</a:t>
            </a:r>
            <a:endParaRPr sz="5400" i="0" u="none" strike="noStrike" cap="none">
              <a:solidFill>
                <a:srgbClr val="FF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53" name="Shape 153"/>
          <p:cNvSpPr txBox="1"/>
          <p:nvPr/>
        </p:nvSpPr>
        <p:spPr>
          <a:xfrm>
            <a:off x="457200" y="5947670"/>
            <a:ext cx="8686800" cy="770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 sz="3200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What is his name? Did you know he was a meerkat?</a:t>
            </a:r>
            <a:r>
              <a:rPr lang="en-US" sz="3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3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4" name="Shape 154" descr="download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68580" y="1227847"/>
            <a:ext cx="5634937" cy="46124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What could we possibly learn from these fluffy little funny looking critters?</a:t>
            </a:r>
            <a:endParaRPr sz="32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marL="342900" marR="0" lvl="0" indent="-1397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1397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1397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1397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Shape 160"/>
          <p:cNvSpPr txBox="1">
            <a:spLocks noGrp="1"/>
          </p:cNvSpPr>
          <p:nvPr>
            <p:ph type="title"/>
          </p:nvPr>
        </p:nvSpPr>
        <p:spPr>
          <a:xfrm>
            <a:off x="457200" y="384483"/>
            <a:ext cx="8229600" cy="2431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000"/>
              <a:buFont typeface="Arial"/>
              <a:buNone/>
            </a:pPr>
            <a:r>
              <a:rPr lang="en-US" sz="40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But, why... </a:t>
            </a:r>
            <a:br>
              <a:rPr lang="en-US" sz="40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</a:br>
            <a:br>
              <a:rPr lang="en-US" sz="40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</a:br>
            <a:r>
              <a:rPr lang="en-US" sz="72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MEERKATS?!</a:t>
            </a:r>
            <a:endParaRPr sz="7200" i="0" u="none" strike="noStrike" cap="none">
              <a:solidFill>
                <a:srgbClr val="FF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/>
          <p:nvPr/>
        </p:nvSpPr>
        <p:spPr>
          <a:xfrm>
            <a:off x="457200" y="260619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en-US" sz="3600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After all....meerkats aren’t even </a:t>
            </a:r>
            <a:r>
              <a:rPr lang="en-US" sz="3600" i="1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‘real’ </a:t>
            </a:r>
            <a:r>
              <a:rPr lang="en-US" sz="3600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cats</a:t>
            </a:r>
            <a:endParaRPr sz="3600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166" name="Shape 166" descr="images.jpg"/>
          <p:cNvPicPr preferRelativeResize="0"/>
          <p:nvPr/>
        </p:nvPicPr>
        <p:blipFill rotWithShape="1">
          <a:blip r:embed="rId3">
            <a:alphaModFix/>
          </a:blip>
          <a:srcRect t="8789" b="10834"/>
          <a:stretch/>
        </p:blipFill>
        <p:spPr>
          <a:xfrm>
            <a:off x="102187" y="2014697"/>
            <a:ext cx="8919551" cy="40147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Shape 167" descr="100.14368_1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744563" y="2657064"/>
            <a:ext cx="2403525" cy="2403525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Shape 168"/>
          <p:cNvSpPr/>
          <p:nvPr/>
        </p:nvSpPr>
        <p:spPr>
          <a:xfrm>
            <a:off x="-189778" y="2511071"/>
            <a:ext cx="1693401" cy="2832255"/>
          </a:xfrm>
          <a:prstGeom prst="mathMultiply">
            <a:avLst>
              <a:gd name="adj1" fmla="val 6667"/>
            </a:avLst>
          </a:prstGeom>
          <a:solidFill>
            <a:srgbClr val="FF0000"/>
          </a:solidFill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 txBox="1">
            <a:spLocks noGrp="1"/>
          </p:cNvSpPr>
          <p:nvPr>
            <p:ph type="title"/>
          </p:nvPr>
        </p:nvSpPr>
        <p:spPr>
          <a:xfrm>
            <a:off x="306564" y="274638"/>
            <a:ext cx="8554594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So what can we learn from MEERKATS?</a:t>
            </a:r>
            <a:endParaRPr sz="3959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174" name="Shape 174" descr="WS-42378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0617" y="1317342"/>
            <a:ext cx="8234558" cy="52306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Shape 179" descr="download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094887"/>
            <a:ext cx="9144000" cy="4763113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Shape 180"/>
          <p:cNvSpPr txBox="1">
            <a:spLocks noGrp="1"/>
          </p:cNvSpPr>
          <p:nvPr>
            <p:ph type="title"/>
          </p:nvPr>
        </p:nvSpPr>
        <p:spPr>
          <a:xfrm>
            <a:off x="333755" y="48427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3800"/>
              <a:buFont typeface="Calibri"/>
              <a:buNone/>
            </a:pPr>
            <a:r>
              <a:rPr lang="en-US" sz="12000" b="1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...LOTS!!!</a:t>
            </a:r>
            <a:endParaRPr sz="12000" b="1" i="0" u="none" strike="noStrike" cap="none">
              <a:solidFill>
                <a:srgbClr val="FF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 txBox="1">
            <a:spLocks noGrp="1"/>
          </p:cNvSpPr>
          <p:nvPr>
            <p:ph type="title"/>
          </p:nvPr>
        </p:nvSpPr>
        <p:spPr>
          <a:xfrm>
            <a:off x="1908747" y="1937640"/>
            <a:ext cx="6951746" cy="2446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1. </a:t>
            </a:r>
            <a:b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</a:br>
            <a: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Meerkats know how to work as a TEAM</a:t>
            </a:r>
            <a:endParaRPr sz="4400" i="0" u="none" strike="noStrike" cap="none">
              <a:solidFill>
                <a:srgbClr val="FF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 txBox="1">
            <a:spLocks noGrp="1"/>
          </p:cNvSpPr>
          <p:nvPr>
            <p:ph type="title"/>
          </p:nvPr>
        </p:nvSpPr>
        <p:spPr>
          <a:xfrm>
            <a:off x="457200" y="167116"/>
            <a:ext cx="8229600" cy="1219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Meerkats are considered one of the most cooperative mammals on earth</a:t>
            </a:r>
            <a:endParaRPr sz="3959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191" name="Shape 191" descr="images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68868" y="1538834"/>
            <a:ext cx="7034489" cy="4681133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Shape 192"/>
          <p:cNvSpPr/>
          <p:nvPr/>
        </p:nvSpPr>
        <p:spPr>
          <a:xfrm>
            <a:off x="1904826" y="6219967"/>
            <a:ext cx="5998531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Each meerkat has a part to play...</a:t>
            </a:r>
            <a:endParaRPr sz="3200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198062" cy="928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Some babysit...</a:t>
            </a:r>
            <a:endParaRPr sz="44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198" name="Shape 198" descr="293d80c3253dd19f98f5d19f195ad619--beautiful-creatures-adorable-animals.jpg"/>
          <p:cNvPicPr preferRelativeResize="0"/>
          <p:nvPr/>
        </p:nvPicPr>
        <p:blipFill rotWithShape="1">
          <a:blip r:embed="rId3">
            <a:alphaModFix/>
          </a:blip>
          <a:srcRect t="7831" b="8339"/>
          <a:stretch/>
        </p:blipFill>
        <p:spPr>
          <a:xfrm>
            <a:off x="0" y="1343190"/>
            <a:ext cx="9144000" cy="55148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chemeClr val="accent6"/>
                </a:solidFill>
                <a:latin typeface="Gill Sans"/>
                <a:ea typeface="Gill Sans"/>
                <a:cs typeface="Gill Sans"/>
                <a:sym typeface="Gill Sans"/>
              </a:rPr>
              <a:t>Last year we did....Penguins!</a:t>
            </a:r>
            <a:endParaRPr sz="4400" i="0" u="none" strike="noStrike" cap="none">
              <a:solidFill>
                <a:schemeClr val="accent6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1397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13970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8100" algn="r" rtl="0">
              <a:lnSpc>
                <a:spcPct val="90000"/>
              </a:lnSpc>
              <a:spcBef>
                <a:spcPts val="96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endParaRPr sz="4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90000"/>
              </a:lnSpc>
              <a:spcBef>
                <a:spcPts val="96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endParaRPr sz="4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90000"/>
              </a:lnSpc>
              <a:spcBef>
                <a:spcPts val="96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endParaRPr sz="4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90000"/>
              </a:lnSpc>
              <a:spcBef>
                <a:spcPts val="96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lang="en-US" sz="48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Remember this?</a:t>
            </a:r>
            <a:endParaRPr sz="48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7400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...Some keep watch...</a:t>
            </a:r>
            <a:endParaRPr sz="3959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04" name="Shape 204" descr="kalahari_meerkat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-85" r="222" b="5558"/>
          <a:stretch/>
        </p:blipFill>
        <p:spPr>
          <a:xfrm>
            <a:off x="0" y="1117227"/>
            <a:ext cx="9111166" cy="57407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7400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...some dig!</a:t>
            </a:r>
            <a:endParaRPr sz="3959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10" name="Shape 210" descr="meerkats-digging-in-the-sand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3452" y="969352"/>
            <a:ext cx="9110548" cy="58886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 txBox="1">
            <a:spLocks noGrp="1"/>
          </p:cNvSpPr>
          <p:nvPr>
            <p:ph type="ctrTitle"/>
          </p:nvPr>
        </p:nvSpPr>
        <p:spPr>
          <a:xfrm>
            <a:off x="529211" y="150403"/>
            <a:ext cx="8180080" cy="20220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en-US" sz="36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Like the meerkat, your team’s </a:t>
            </a:r>
            <a:r>
              <a:rPr lang="en-US" sz="3600" i="1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‘survival’ </a:t>
            </a:r>
            <a:r>
              <a:rPr lang="en-US" sz="36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will rely on working closely together to share responsibilities and duties!</a:t>
            </a:r>
            <a:endParaRPr sz="36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16" name="Shape 216" descr="download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19503" y="2005386"/>
            <a:ext cx="7134743" cy="45465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>
            <a:spLocks noGrp="1"/>
          </p:cNvSpPr>
          <p:nvPr>
            <p:ph type="title"/>
          </p:nvPr>
        </p:nvSpPr>
        <p:spPr>
          <a:xfrm>
            <a:off x="2483320" y="1106140"/>
            <a:ext cx="5152431" cy="3247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2. </a:t>
            </a:r>
            <a:b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</a:br>
            <a: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Meerkats look out for each other</a:t>
            </a:r>
            <a:endParaRPr sz="4400" i="0" u="none" strike="noStrike" cap="none">
              <a:solidFill>
                <a:srgbClr val="FF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>
            <a:spLocks noGrp="1"/>
          </p:cNvSpPr>
          <p:nvPr>
            <p:ph type="title"/>
          </p:nvPr>
        </p:nvSpPr>
        <p:spPr>
          <a:xfrm>
            <a:off x="196564" y="140946"/>
            <a:ext cx="8754652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</a:pPr>
            <a:r>
              <a:rPr lang="en-US" sz="40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Meerkats have to dig for their food – this can make them easy prey...</a:t>
            </a:r>
            <a:endParaRPr sz="40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27" name="Shape 227" descr="9860004805_28e6e61871_b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8360" y="1467772"/>
            <a:ext cx="7602595" cy="50683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...for predators such as eagles!</a:t>
            </a:r>
            <a:endParaRPr sz="44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33" name="Shape 233" descr="rhoskyns_130824_00280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24539" y="1607318"/>
            <a:ext cx="7413505" cy="49392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 txBox="1">
            <a:spLocks noGrp="1"/>
          </p:cNvSpPr>
          <p:nvPr>
            <p:ph type="title"/>
          </p:nvPr>
        </p:nvSpPr>
        <p:spPr>
          <a:xfrm>
            <a:off x="457200" y="47865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</a:pPr>
            <a:r>
              <a:rPr lang="en-US" sz="40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Good team members look out for each other and keep each other safe</a:t>
            </a:r>
            <a:endParaRPr sz="40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39" name="Shape 239" descr="images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9376" y="1297462"/>
            <a:ext cx="6900817" cy="52585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3618994" cy="2924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Good leaders have each other’s backs!</a:t>
            </a:r>
            <a:endParaRPr sz="44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45" name="Shape 245" descr="23624631241c327dfb786d8c2b09065b--my-son-father-and-son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9144" y="0"/>
            <a:ext cx="4564856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 txBox="1">
            <a:spLocks noGrp="1"/>
          </p:cNvSpPr>
          <p:nvPr>
            <p:ph type="title"/>
          </p:nvPr>
        </p:nvSpPr>
        <p:spPr>
          <a:xfrm>
            <a:off x="2014591" y="697947"/>
            <a:ext cx="6029408" cy="45631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3. </a:t>
            </a:r>
            <a:b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</a:br>
            <a: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Meerkats also stand together</a:t>
            </a:r>
            <a:r>
              <a:rPr lang="en-US" sz="44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4400" b="0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When meerkats are up against BIG problems, they stand together...</a:t>
            </a:r>
            <a:endParaRPr sz="3959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56" name="Shape 256" descr="download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1568000"/>
            <a:ext cx="8229600" cy="51290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xfrm>
            <a:off x="173147" y="68268"/>
            <a:ext cx="8599078" cy="899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Soooooo.... Leaders are INFLUENCERS</a:t>
            </a:r>
            <a:endParaRPr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4377758" y="6076043"/>
            <a:ext cx="4766242" cy="781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60"/>
              <a:buFont typeface="Arial"/>
              <a:buNone/>
            </a:pPr>
            <a:r>
              <a:rPr lang="en-US" sz="296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..what will your influence be?</a:t>
            </a:r>
            <a:endParaRPr sz="296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98" name="Shape 98" descr="images-2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4688" y="928635"/>
            <a:ext cx="8101985" cy="50494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 txBox="1">
            <a:spLocks noGrp="1"/>
          </p:cNvSpPr>
          <p:nvPr>
            <p:ph type="title"/>
          </p:nvPr>
        </p:nvSpPr>
        <p:spPr>
          <a:xfrm>
            <a:off x="457200" y="138573"/>
            <a:ext cx="8229600" cy="1131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Together they can defeat ‘problems’ much bigger than they can alone...</a:t>
            </a:r>
            <a:endParaRPr sz="3959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62" name="Shape 262" descr="tumblr_ldpg4tMRPR1qz82gvo1_1280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1201" y="1437190"/>
            <a:ext cx="7583937" cy="52475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Shape 267"/>
          <p:cNvSpPr txBox="1">
            <a:spLocks noGrp="1"/>
          </p:cNvSpPr>
          <p:nvPr>
            <p:ph type="ctrTitle"/>
          </p:nvPr>
        </p:nvSpPr>
        <p:spPr>
          <a:xfrm>
            <a:off x="685800" y="1017011"/>
            <a:ext cx="7592009" cy="2638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Good leaders like meerkats, work as a team to attack problems together!</a:t>
            </a:r>
            <a:endParaRPr sz="44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694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And, remember...</a:t>
            </a:r>
            <a:endParaRPr sz="3959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73" name="Shape 273" descr="download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3239" y="1246408"/>
            <a:ext cx="8639239" cy="4485651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Shape 274"/>
          <p:cNvSpPr/>
          <p:nvPr/>
        </p:nvSpPr>
        <p:spPr>
          <a:xfrm>
            <a:off x="196719" y="6118719"/>
            <a:ext cx="894728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...BIG problems should never be tackled alone!</a:t>
            </a:r>
            <a:endParaRPr sz="3600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Shape 279"/>
          <p:cNvSpPr txBox="1">
            <a:spLocks noGrp="1"/>
          </p:cNvSpPr>
          <p:nvPr>
            <p:ph type="title"/>
          </p:nvPr>
        </p:nvSpPr>
        <p:spPr>
          <a:xfrm>
            <a:off x="1572511" y="1408503"/>
            <a:ext cx="6017879" cy="27641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4. </a:t>
            </a:r>
            <a:br>
              <a:rPr lang="en-US" sz="3959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</a:br>
            <a:r>
              <a:rPr lang="en-US" sz="3959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Meerkats train and develop younger meerkats </a:t>
            </a:r>
            <a:endParaRPr sz="3959" i="0" u="none" strike="noStrike" cap="none">
              <a:solidFill>
                <a:srgbClr val="FF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Little ones are always watching...</a:t>
            </a:r>
            <a:endParaRPr sz="44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85" name="Shape 285" descr="images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7993" y="1417638"/>
            <a:ext cx="8427650" cy="49472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3870431" cy="20315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They will learn from you...</a:t>
            </a:r>
            <a:endParaRPr sz="44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91" name="Shape 291" descr="7a875a9d6f4acedaa9f0a222454006cf--wild-life-africa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91050" y="0"/>
            <a:ext cx="45529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Shape 296"/>
          <p:cNvSpPr txBox="1">
            <a:spLocks noGrp="1"/>
          </p:cNvSpPr>
          <p:nvPr>
            <p:ph type="title"/>
          </p:nvPr>
        </p:nvSpPr>
        <p:spPr>
          <a:xfrm>
            <a:off x="265840" y="1173028"/>
            <a:ext cx="3018272" cy="3418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Good leaders, like meerkats, make sure that they are great role models for those still learning...</a:t>
            </a:r>
            <a:endParaRPr sz="3959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97" name="Shape 297" descr="istock_000020742850_small.jpg"/>
          <p:cNvPicPr preferRelativeResize="0"/>
          <p:nvPr/>
        </p:nvPicPr>
        <p:blipFill rotWithShape="1">
          <a:blip r:embed="rId3">
            <a:alphaModFix/>
          </a:blip>
          <a:srcRect l="34661" r="13184"/>
          <a:stretch/>
        </p:blipFill>
        <p:spPr>
          <a:xfrm>
            <a:off x="3735394" y="0"/>
            <a:ext cx="5408606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Shape 302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Leaders also know how to nurture and be patient with those in their care.</a:t>
            </a:r>
            <a:r>
              <a:rPr lang="en-US" sz="3959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3959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3" name="Shape 303" descr="Screen Shot 2018-02-18 at 2.08.03 P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314602"/>
            <a:ext cx="9201458" cy="57248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Shape 308"/>
          <p:cNvSpPr txBox="1">
            <a:spLocks noGrp="1"/>
          </p:cNvSpPr>
          <p:nvPr>
            <p:ph type="title"/>
          </p:nvPr>
        </p:nvSpPr>
        <p:spPr>
          <a:xfrm>
            <a:off x="1394658" y="1015431"/>
            <a:ext cx="6498137" cy="4124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5. </a:t>
            </a:r>
            <a:b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</a:br>
            <a: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Meerkats may all look the same...but they are not!</a:t>
            </a:r>
            <a:endParaRPr sz="4400" i="0" u="none" strike="noStrike" cap="none">
              <a:solidFill>
                <a:srgbClr val="FF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hape 313"/>
          <p:cNvSpPr txBox="1">
            <a:spLocks noGrp="1"/>
          </p:cNvSpPr>
          <p:nvPr>
            <p:ph type="title"/>
          </p:nvPr>
        </p:nvSpPr>
        <p:spPr>
          <a:xfrm>
            <a:off x="233926" y="181250"/>
            <a:ext cx="8788934" cy="13729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Meerkats look very similar to each other...</a:t>
            </a:r>
            <a:r>
              <a:rPr lang="en-US" sz="4400" i="1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just like students in uniforms</a:t>
            </a:r>
            <a:endParaRPr sz="4400" i="1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314" name="Shape 314" descr="Screen Shot 2018-02-18 at 8.47.11 PM.png"/>
          <p:cNvPicPr preferRelativeResize="0"/>
          <p:nvPr/>
        </p:nvPicPr>
        <p:blipFill rotWithShape="1">
          <a:blip r:embed="rId3">
            <a:alphaModFix/>
          </a:blip>
          <a:srcRect t="9221"/>
          <a:stretch/>
        </p:blipFill>
        <p:spPr>
          <a:xfrm>
            <a:off x="0" y="1704578"/>
            <a:ext cx="9144000" cy="51534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2611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6000"/>
              <a:buFont typeface="Calibri"/>
              <a:buNone/>
            </a:pPr>
            <a:r>
              <a:rPr lang="en-US" sz="6000" i="0" u="none" strike="noStrike" cap="none">
                <a:solidFill>
                  <a:schemeClr val="accent6"/>
                </a:solidFill>
                <a:latin typeface="Gill Sans"/>
                <a:ea typeface="Gill Sans"/>
                <a:cs typeface="Gill Sans"/>
                <a:sym typeface="Gill Sans"/>
              </a:rPr>
              <a:t>This year we expect our leaders to be...</a:t>
            </a:r>
            <a:endParaRPr sz="6000" i="0" u="none" strike="noStrike" cap="none">
              <a:solidFill>
                <a:schemeClr val="accent6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Shape 31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But they recognise each other by what’s inside....</a:t>
            </a:r>
            <a:endParaRPr sz="3959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320" name="Shape 320" descr="tmp517040789772042241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02700" y="1583752"/>
            <a:ext cx="6734075" cy="50505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Shape 325"/>
          <p:cNvSpPr txBox="1">
            <a:spLocks noGrp="1"/>
          </p:cNvSpPr>
          <p:nvPr>
            <p:ph type="title"/>
          </p:nvPr>
        </p:nvSpPr>
        <p:spPr>
          <a:xfrm>
            <a:off x="262773" y="659093"/>
            <a:ext cx="2586900" cy="21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</a:pPr>
            <a:r>
              <a:rPr lang="en-US" sz="40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...rather than what is on the outside!</a:t>
            </a:r>
            <a:endParaRPr sz="40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326" name="Shape 326" descr="Dressed-up-Meerkats--87404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11349" y="0"/>
            <a:ext cx="570905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 txBox="1">
            <a:spLocks noGrp="1"/>
          </p:cNvSpPr>
          <p:nvPr>
            <p:ph type="title"/>
          </p:nvPr>
        </p:nvSpPr>
        <p:spPr>
          <a:xfrm>
            <a:off x="457200" y="57544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</a:pPr>
            <a:r>
              <a:rPr lang="en-US" sz="40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Good leaders should be recognised by their character and inside qualities... not just a badge</a:t>
            </a:r>
            <a:endParaRPr sz="40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332" name="Shape 332" descr="images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510393"/>
            <a:ext cx="9144000" cy="43476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Shape 337"/>
          <p:cNvSpPr txBox="1">
            <a:spLocks noGrp="1"/>
          </p:cNvSpPr>
          <p:nvPr>
            <p:ph type="title"/>
          </p:nvPr>
        </p:nvSpPr>
        <p:spPr>
          <a:xfrm>
            <a:off x="1678353" y="1166614"/>
            <a:ext cx="6698292" cy="3671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6. </a:t>
            </a:r>
            <a:b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</a:br>
            <a: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Meerkats remind us that differences make us better</a:t>
            </a:r>
            <a:endParaRPr sz="4400" i="0" u="none" strike="noStrike" cap="none">
              <a:solidFill>
                <a:srgbClr val="FF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Shape 342"/>
          <p:cNvSpPr txBox="1">
            <a:spLocks noGrp="1"/>
          </p:cNvSpPr>
          <p:nvPr>
            <p:ph type="title"/>
          </p:nvPr>
        </p:nvSpPr>
        <p:spPr>
          <a:xfrm>
            <a:off x="-1" y="298603"/>
            <a:ext cx="6668051" cy="12888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Remember these guys...</a:t>
            </a:r>
            <a:endParaRPr sz="44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343" name="Shape 343" descr="download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737359"/>
            <a:ext cx="9144000" cy="51206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Shape 348"/>
          <p:cNvSpPr txBox="1">
            <a:spLocks noGrp="1"/>
          </p:cNvSpPr>
          <p:nvPr>
            <p:ph type="title"/>
          </p:nvPr>
        </p:nvSpPr>
        <p:spPr>
          <a:xfrm>
            <a:off x="103237" y="274638"/>
            <a:ext cx="8817489" cy="1847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en-US" sz="36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Good leaders will also all come with different gifts and talents ...this is a blessing! </a:t>
            </a:r>
            <a:endParaRPr sz="36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349" name="Shape 349" descr="images.jpg"/>
          <p:cNvPicPr preferRelativeResize="0"/>
          <p:nvPr/>
        </p:nvPicPr>
        <p:blipFill rotWithShape="1">
          <a:blip r:embed="rId3">
            <a:alphaModFix/>
          </a:blip>
          <a:srcRect b="9276"/>
          <a:stretch/>
        </p:blipFill>
        <p:spPr>
          <a:xfrm>
            <a:off x="1359019" y="1794143"/>
            <a:ext cx="6821062" cy="4357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Shape 354"/>
          <p:cNvSpPr/>
          <p:nvPr/>
        </p:nvSpPr>
        <p:spPr>
          <a:xfrm>
            <a:off x="739086" y="216046"/>
            <a:ext cx="76675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rPr>
              <a:t>Difference makes us all better!</a:t>
            </a:r>
            <a:endParaRPr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355" name="Shape 355" descr="download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9086" y="1636332"/>
            <a:ext cx="7667550" cy="48057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Shape 360"/>
          <p:cNvSpPr txBox="1">
            <a:spLocks noGrp="1"/>
          </p:cNvSpPr>
          <p:nvPr>
            <p:ph type="title"/>
          </p:nvPr>
        </p:nvSpPr>
        <p:spPr>
          <a:xfrm>
            <a:off x="1833147" y="924721"/>
            <a:ext cx="6089889" cy="4381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7. </a:t>
            </a:r>
            <a:b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</a:br>
            <a: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A Meerkat’s survival relies on day-to-day ‘boring’ things...</a:t>
            </a:r>
            <a:r>
              <a:rPr lang="en-US" sz="4400" i="1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but they are also prepared for the dangerous and exciting! </a:t>
            </a:r>
            <a:endParaRPr sz="4400" i="1" u="none" strike="noStrike" cap="none">
              <a:solidFill>
                <a:srgbClr val="FF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Shape 365"/>
          <p:cNvSpPr txBox="1">
            <a:spLocks noGrp="1"/>
          </p:cNvSpPr>
          <p:nvPr>
            <p:ph type="title"/>
          </p:nvPr>
        </p:nvSpPr>
        <p:spPr>
          <a:xfrm>
            <a:off x="136082" y="1499213"/>
            <a:ext cx="2116841" cy="3414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 sz="32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80% of a Meerkat’s diet is made up of small insects and larvae...</a:t>
            </a:r>
            <a:endParaRPr sz="32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366" name="Shape 366" descr="37589440152_117ed9096e_b.jpg"/>
          <p:cNvPicPr preferRelativeResize="0"/>
          <p:nvPr/>
        </p:nvPicPr>
        <p:blipFill rotWithShape="1">
          <a:blip r:embed="rId3">
            <a:alphaModFix/>
          </a:blip>
          <a:srcRect l="-5280" r="24587"/>
          <a:stretch/>
        </p:blipFill>
        <p:spPr>
          <a:xfrm>
            <a:off x="1765580" y="1"/>
            <a:ext cx="737842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 txBox="1">
            <a:spLocks noGrp="1"/>
          </p:cNvSpPr>
          <p:nvPr>
            <p:ph type="title"/>
          </p:nvPr>
        </p:nvSpPr>
        <p:spPr>
          <a:xfrm>
            <a:off x="159323" y="305997"/>
            <a:ext cx="8655811" cy="7069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...but sometimes they will eat scorpions!</a:t>
            </a:r>
            <a:endParaRPr sz="3959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372" name="Shape 372" descr="C6hzMI6U0AA1sOR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12920"/>
            <a:ext cx="9144000" cy="61007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Shape 108" descr="images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9351" y="1420804"/>
            <a:ext cx="8087449" cy="5381829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Shape 109"/>
          <p:cNvSpPr txBox="1">
            <a:spLocks noGrp="1"/>
          </p:cNvSpPr>
          <p:nvPr>
            <p:ph type="title"/>
          </p:nvPr>
        </p:nvSpPr>
        <p:spPr>
          <a:xfrm>
            <a:off x="457200" y="274657"/>
            <a:ext cx="8229600" cy="179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800"/>
              <a:buFont typeface="Corben"/>
              <a:buNone/>
            </a:pPr>
            <a:r>
              <a:rPr lang="en-US" sz="7200" b="0" i="0" u="none" strike="noStrike" cap="none">
                <a:solidFill>
                  <a:schemeClr val="lt1"/>
                </a:solidFill>
                <a:latin typeface="Corben"/>
                <a:ea typeface="Corben"/>
                <a:cs typeface="Corben"/>
                <a:sym typeface="Corben"/>
              </a:rPr>
              <a:t>ELEPHANTS!</a:t>
            </a:r>
            <a:endParaRPr sz="7200" b="0" i="0" u="none" strike="noStrike" cap="none">
              <a:solidFill>
                <a:schemeClr val="lt1"/>
              </a:solidFill>
              <a:latin typeface="Corben"/>
              <a:ea typeface="Corben"/>
              <a:cs typeface="Corben"/>
              <a:sym typeface="Corben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Shape 377"/>
          <p:cNvSpPr txBox="1">
            <a:spLocks noGrp="1"/>
          </p:cNvSpPr>
          <p:nvPr>
            <p:ph type="title"/>
          </p:nvPr>
        </p:nvSpPr>
        <p:spPr>
          <a:xfrm>
            <a:off x="438489" y="17629"/>
            <a:ext cx="8248311" cy="1675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However, eating this dangerous prey takes practice and training!</a:t>
            </a:r>
            <a:endParaRPr sz="44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378" name="Shape 378" descr="2_CATERS_MEERKAT_VS_SCORPION_02-768x471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554748"/>
            <a:ext cx="9144000" cy="53032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Shape 383"/>
          <p:cNvSpPr txBox="1">
            <a:spLocks noGrp="1"/>
          </p:cNvSpPr>
          <p:nvPr>
            <p:ph type="title"/>
          </p:nvPr>
        </p:nvSpPr>
        <p:spPr>
          <a:xfrm>
            <a:off x="159323" y="305997"/>
            <a:ext cx="8655811" cy="7069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Good leaders listen to instruction and train for the difficult things...</a:t>
            </a:r>
            <a:endParaRPr sz="3959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384" name="Shape 384" descr="Screen Shot 2018-02-18 at 2.06.09 PM.png"/>
          <p:cNvPicPr preferRelativeResize="0"/>
          <p:nvPr/>
        </p:nvPicPr>
        <p:blipFill rotWithShape="1">
          <a:blip r:embed="rId3">
            <a:alphaModFix/>
          </a:blip>
          <a:srcRect t="2999" b="12476"/>
          <a:stretch/>
        </p:blipFill>
        <p:spPr>
          <a:xfrm>
            <a:off x="0" y="1401392"/>
            <a:ext cx="9144000" cy="5456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Shape 389"/>
          <p:cNvSpPr txBox="1">
            <a:spLocks noGrp="1"/>
          </p:cNvSpPr>
          <p:nvPr>
            <p:ph type="title"/>
          </p:nvPr>
        </p:nvSpPr>
        <p:spPr>
          <a:xfrm>
            <a:off x="105841" y="41880"/>
            <a:ext cx="8905855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...but they are content with the simple things.</a:t>
            </a:r>
            <a:endParaRPr sz="3959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390" name="Shape 390" descr="Meerkat8-1024x683.jpg"/>
          <p:cNvPicPr preferRelativeResize="0"/>
          <p:nvPr/>
        </p:nvPicPr>
        <p:blipFill rotWithShape="1">
          <a:blip r:embed="rId3">
            <a:alphaModFix/>
          </a:blip>
          <a:srcRect t="4142" r="8391" b="4637"/>
          <a:stretch/>
        </p:blipFill>
        <p:spPr>
          <a:xfrm>
            <a:off x="0" y="1330403"/>
            <a:ext cx="9144000" cy="55167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Shape 395"/>
          <p:cNvSpPr txBox="1">
            <a:spLocks noGrp="1"/>
          </p:cNvSpPr>
          <p:nvPr>
            <p:ph type="title"/>
          </p:nvPr>
        </p:nvSpPr>
        <p:spPr>
          <a:xfrm>
            <a:off x="1935398" y="907094"/>
            <a:ext cx="6093479" cy="4248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8. </a:t>
            </a:r>
            <a:b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</a:br>
            <a: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Meerkats need to warm up before first</a:t>
            </a:r>
            <a:endParaRPr sz="4400" i="0" u="none" strike="noStrike" cap="none">
              <a:solidFill>
                <a:srgbClr val="FF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Shape 400"/>
          <p:cNvSpPr txBox="1">
            <a:spLocks noGrp="1"/>
          </p:cNvSpPr>
          <p:nvPr>
            <p:ph type="title"/>
          </p:nvPr>
        </p:nvSpPr>
        <p:spPr>
          <a:xfrm>
            <a:off x="172455" y="317519"/>
            <a:ext cx="8748138" cy="10383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en-US" sz="32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Meerkats don’t actually stand like people to imitate us...</a:t>
            </a:r>
            <a:endParaRPr sz="32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401" name="Shape 401" descr="Screen Shot 2018-02-18 at 12.09.03 P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4307" y="1472817"/>
            <a:ext cx="8120574" cy="50347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Shape 40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3685762" cy="31571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...they ‘stand’ to warm up and make sure they are ready before taking on the tasks ahead!</a:t>
            </a:r>
            <a:endParaRPr sz="3959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407" name="Shape 407" descr="Screen Shot 2018-02-21 at 6.03.11 A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42962" y="-1"/>
            <a:ext cx="5001038" cy="68650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Shape 412"/>
          <p:cNvSpPr txBox="1">
            <a:spLocks noGrp="1"/>
          </p:cNvSpPr>
          <p:nvPr>
            <p:ph type="title"/>
          </p:nvPr>
        </p:nvSpPr>
        <p:spPr>
          <a:xfrm>
            <a:off x="457200" y="25087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Good leaders also need to warm up... </a:t>
            </a:r>
            <a:endParaRPr sz="3959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413" name="Shape 413" descr="Screen Shot 2018-02-18 at 2.04.13 P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003020"/>
            <a:ext cx="9144000" cy="48549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Shape 418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en-US" sz="36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...so don’t be rushed to begin something without proper preparation</a:t>
            </a:r>
            <a:r>
              <a:rPr lang="en-US" sz="36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36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9" name="Shape 419" descr="Sleeping Meerkat - 2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408120"/>
            <a:ext cx="9144000" cy="5449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Shape 424"/>
          <p:cNvSpPr txBox="1">
            <a:spLocks noGrp="1"/>
          </p:cNvSpPr>
          <p:nvPr>
            <p:ph type="title"/>
          </p:nvPr>
        </p:nvSpPr>
        <p:spPr>
          <a:xfrm>
            <a:off x="1848268" y="652593"/>
            <a:ext cx="6210851" cy="46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9. </a:t>
            </a:r>
            <a:b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</a:br>
            <a: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Meerkats take risks</a:t>
            </a:r>
            <a:endParaRPr sz="4400" i="0" u="none" strike="noStrike" cap="none">
              <a:solidFill>
                <a:srgbClr val="FF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Shape 429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796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en-US" sz="36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Not this sort of risk... </a:t>
            </a:r>
            <a:endParaRPr sz="36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430" name="Shape 430" descr="Funny_Possum_popgive_2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796834"/>
            <a:ext cx="9144000" cy="60611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rben"/>
              <a:buNone/>
            </a:pPr>
            <a:r>
              <a:rPr lang="en-US" sz="3600" b="0" i="0" u="none" strike="noStrike" cap="none">
                <a:solidFill>
                  <a:schemeClr val="lt1"/>
                </a:solidFill>
                <a:latin typeface="Corben"/>
                <a:ea typeface="Corben"/>
                <a:cs typeface="Corben"/>
                <a:sym typeface="Corben"/>
              </a:rPr>
              <a:t>That makes sense ...right?</a:t>
            </a:r>
            <a:endParaRPr sz="3600" b="0" i="0" u="none" strike="noStrike" cap="none">
              <a:solidFill>
                <a:schemeClr val="lt1"/>
              </a:solidFill>
              <a:latin typeface="Corben"/>
              <a:ea typeface="Corben"/>
              <a:cs typeface="Corben"/>
              <a:sym typeface="Corben"/>
            </a:endParaRPr>
          </a:p>
        </p:txBody>
      </p:sp>
      <p:pic>
        <p:nvPicPr>
          <p:cNvPr id="115" name="Shape 115" descr="images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60142" y="2483601"/>
            <a:ext cx="6573551" cy="4374399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Shape 11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5138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ts val="3200"/>
              <a:buFont typeface="Arial"/>
              <a:buNone/>
            </a:pPr>
            <a:r>
              <a:rPr lang="en-US" sz="3200" i="0" u="none" strike="noStrike" cap="none">
                <a:solidFill>
                  <a:srgbClr val="F79646"/>
                </a:solidFill>
                <a:latin typeface="Gill Sans"/>
                <a:ea typeface="Gill Sans"/>
                <a:cs typeface="Gill Sans"/>
                <a:sym typeface="Gill Sans"/>
              </a:rPr>
              <a:t>Big, strong, powerful ... </a:t>
            </a:r>
            <a:endParaRPr>
              <a:latin typeface="Gill Sans"/>
              <a:ea typeface="Gill Sans"/>
              <a:cs typeface="Gill Sans"/>
              <a:sym typeface="Gill Sans"/>
            </a:endParaRPr>
          </a:p>
          <a:p>
            <a:pPr marL="0" marR="0" lvl="0" indent="0" algn="l" rtl="0">
              <a:spcBef>
                <a:spcPts val="640"/>
              </a:spcBef>
              <a:spcAft>
                <a:spcPts val="0"/>
              </a:spcAft>
              <a:buClr>
                <a:srgbClr val="F79646"/>
              </a:buClr>
              <a:buSzPts val="3200"/>
              <a:buFont typeface="Arial"/>
              <a:buNone/>
            </a:pPr>
            <a:r>
              <a:rPr lang="en-US" sz="3200" i="0" u="none" strike="noStrike" cap="none">
                <a:solidFill>
                  <a:srgbClr val="F79646"/>
                </a:solidFill>
                <a:latin typeface="Gill Sans"/>
                <a:ea typeface="Gill Sans"/>
                <a:cs typeface="Gill Sans"/>
                <a:sym typeface="Gill Sans"/>
              </a:rPr>
              <a:t>Rules the Savannah ...</a:t>
            </a:r>
            <a:endParaRPr>
              <a:latin typeface="Gill Sans"/>
              <a:ea typeface="Gill Sans"/>
              <a:cs typeface="Gill Sans"/>
              <a:sym typeface="Gill Sans"/>
            </a:endParaRPr>
          </a:p>
          <a:p>
            <a:pPr marL="0" marR="0" lvl="0" indent="0" algn="l" rtl="0">
              <a:spcBef>
                <a:spcPts val="640"/>
              </a:spcBef>
              <a:spcAft>
                <a:spcPts val="0"/>
              </a:spcAft>
              <a:buClr>
                <a:srgbClr val="F79646"/>
              </a:buClr>
              <a:buSzPts val="3200"/>
              <a:buFont typeface="Arial"/>
              <a:buNone/>
            </a:pPr>
            <a:r>
              <a:rPr lang="en-US" sz="3200" i="0" u="none" strike="noStrike" cap="none">
                <a:solidFill>
                  <a:srgbClr val="F79646"/>
                </a:solidFill>
                <a:latin typeface="Gill Sans"/>
                <a:ea typeface="Gill Sans"/>
                <a:cs typeface="Gill Sans"/>
                <a:sym typeface="Gill Sans"/>
              </a:rPr>
              <a:t>Lord of EVERYTHING ...</a:t>
            </a:r>
            <a:endParaRPr sz="3200" i="0" u="none" strike="noStrike" cap="none">
              <a:solidFill>
                <a:srgbClr val="F79646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endParaRPr sz="6000" b="0" i="0" u="none" strike="noStrike" cap="none">
              <a:solidFill>
                <a:schemeClr val="lt1"/>
              </a:solidFill>
              <a:latin typeface="Corben"/>
              <a:ea typeface="Corben"/>
              <a:cs typeface="Corben"/>
              <a:sym typeface="Corben"/>
            </a:endParaRPr>
          </a:p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endParaRPr sz="6000" b="0" i="0" u="none" strike="noStrike" cap="none">
              <a:solidFill>
                <a:schemeClr val="lt1"/>
              </a:solidFill>
              <a:latin typeface="Corben"/>
              <a:ea typeface="Corben"/>
              <a:cs typeface="Corben"/>
              <a:sym typeface="Corben"/>
            </a:endParaRPr>
          </a:p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en-US" sz="6000" b="0" i="0" u="none" strike="noStrike" cap="none">
                <a:solidFill>
                  <a:schemeClr val="lt1"/>
                </a:solidFill>
                <a:latin typeface="Corben"/>
                <a:ea typeface="Corben"/>
                <a:cs typeface="Corben"/>
                <a:sym typeface="Corben"/>
              </a:rPr>
              <a:t>ELEPHANTS!</a:t>
            </a:r>
            <a:endParaRPr sz="6000" b="0" i="0" u="none" strike="noStrike" cap="none">
              <a:solidFill>
                <a:schemeClr val="lt1"/>
              </a:solidFill>
              <a:latin typeface="Corben"/>
              <a:ea typeface="Corben"/>
              <a:cs typeface="Corben"/>
              <a:sym typeface="Corben"/>
            </a:endParaRPr>
          </a:p>
          <a:p>
            <a: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Shape 43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...or this...</a:t>
            </a:r>
            <a:endParaRPr sz="44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436" name="Shape 436" descr="article-2244574-1664EA72000005DC-922_634x412.jpg"/>
          <p:cNvPicPr preferRelativeResize="0"/>
          <p:nvPr/>
        </p:nvPicPr>
        <p:blipFill rotWithShape="1">
          <a:blip r:embed="rId3">
            <a:alphaModFix/>
          </a:blip>
          <a:srcRect b="5456"/>
          <a:stretch/>
        </p:blipFill>
        <p:spPr>
          <a:xfrm>
            <a:off x="0" y="1240041"/>
            <a:ext cx="9144000" cy="56179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Shape 441"/>
          <p:cNvSpPr txBox="1">
            <a:spLocks noGrp="1"/>
          </p:cNvSpPr>
          <p:nvPr>
            <p:ph type="title"/>
          </p:nvPr>
        </p:nvSpPr>
        <p:spPr>
          <a:xfrm>
            <a:off x="0" y="274637"/>
            <a:ext cx="3024060" cy="33317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...or this!</a:t>
            </a:r>
            <a:endParaRPr sz="44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442" name="Shape 442" descr="40b3419e94e89792e783efea91966bff.jpg"/>
          <p:cNvPicPr preferRelativeResize="0"/>
          <p:nvPr/>
        </p:nvPicPr>
        <p:blipFill rotWithShape="1">
          <a:blip r:embed="rId3">
            <a:alphaModFix/>
          </a:blip>
          <a:srcRect l="19812"/>
          <a:stretch/>
        </p:blipFill>
        <p:spPr>
          <a:xfrm>
            <a:off x="3024060" y="0"/>
            <a:ext cx="6119940" cy="6854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Shape 44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But meerkats are brave!</a:t>
            </a:r>
            <a:endParaRPr sz="44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448" name="Shape 448" descr="151117.010.01.197_20150610_1438451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71450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Shape 453"/>
          <p:cNvSpPr txBox="1">
            <a:spLocks noGrp="1"/>
          </p:cNvSpPr>
          <p:nvPr>
            <p:ph type="title"/>
          </p:nvPr>
        </p:nvSpPr>
        <p:spPr>
          <a:xfrm>
            <a:off x="302407" y="274638"/>
            <a:ext cx="8603448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Good leaders are also brave...and whilst they don’t go looking for trouble</a:t>
            </a:r>
            <a:endParaRPr sz="3959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454" name="Shape 454" descr="mezzanine_649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71450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Shape 45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... if they find it, they will defeat it!</a:t>
            </a:r>
            <a:endParaRPr sz="44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460" name="Shape 460" descr="Mongoose_Fight_with_Snake_05.jpg"/>
          <p:cNvPicPr preferRelativeResize="0"/>
          <p:nvPr/>
        </p:nvPicPr>
        <p:blipFill rotWithShape="1">
          <a:blip r:embed="rId3">
            <a:alphaModFix/>
          </a:blip>
          <a:srcRect b="18955"/>
          <a:stretch/>
        </p:blipFill>
        <p:spPr>
          <a:xfrm>
            <a:off x="1" y="1840303"/>
            <a:ext cx="9143999" cy="50176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Shape 465"/>
          <p:cNvSpPr txBox="1">
            <a:spLocks noGrp="1"/>
          </p:cNvSpPr>
          <p:nvPr>
            <p:ph type="title"/>
          </p:nvPr>
        </p:nvSpPr>
        <p:spPr>
          <a:xfrm>
            <a:off x="2237803" y="604729"/>
            <a:ext cx="5942277" cy="4807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10. </a:t>
            </a:r>
            <a:b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</a:br>
            <a: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Meerkats know how to communicate</a:t>
            </a:r>
            <a:endParaRPr sz="4400" i="0" u="none" strike="noStrike" cap="none">
              <a:solidFill>
                <a:srgbClr val="FF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Shape 470"/>
          <p:cNvSpPr txBox="1">
            <a:spLocks noGrp="1"/>
          </p:cNvSpPr>
          <p:nvPr>
            <p:ph type="title"/>
          </p:nvPr>
        </p:nvSpPr>
        <p:spPr>
          <a:xfrm>
            <a:off x="260636" y="1000312"/>
            <a:ext cx="3443837" cy="2703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Meerkats cannot survive without excellent communication...</a:t>
            </a:r>
            <a:endParaRPr sz="3959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471" name="Shape 471" descr="babiesplaying_alain_degre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56819" y="32761"/>
            <a:ext cx="5187181" cy="68252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Shape 476"/>
          <p:cNvSpPr txBox="1">
            <a:spLocks noGrp="1"/>
          </p:cNvSpPr>
          <p:nvPr>
            <p:ph type="title"/>
          </p:nvPr>
        </p:nvSpPr>
        <p:spPr>
          <a:xfrm>
            <a:off x="125420" y="274638"/>
            <a:ext cx="8873561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en-US" sz="36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It is thought that meerkats can not only warn of danger, but actually communicate the type of danger and the distance!</a:t>
            </a:r>
            <a:endParaRPr sz="36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477" name="Shape 477" descr="images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737360"/>
            <a:ext cx="9144000" cy="5120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Shape 482"/>
          <p:cNvSpPr txBox="1">
            <a:spLocks noGrp="1"/>
          </p:cNvSpPr>
          <p:nvPr>
            <p:ph type="title"/>
          </p:nvPr>
        </p:nvSpPr>
        <p:spPr>
          <a:xfrm>
            <a:off x="135220" y="274638"/>
            <a:ext cx="88737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Who needs a phone right?!</a:t>
            </a:r>
            <a:endParaRPr sz="44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483" name="Shape 483" descr="maxresdefault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71450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Shape 48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Remember....good leaders are great communicators!</a:t>
            </a:r>
            <a:endParaRPr sz="44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489" name="Shape 489" descr="o-MEERKAT-facebook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277819"/>
            <a:ext cx="9160361" cy="45801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745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rgbClr val="F79646"/>
                </a:solidFill>
                <a:latin typeface="Gill Sans"/>
                <a:ea typeface="Gill Sans"/>
                <a:cs typeface="Gill Sans"/>
                <a:sym typeface="Gill Sans"/>
              </a:rPr>
              <a:t>After all...</a:t>
            </a:r>
            <a:endParaRPr sz="3959" i="0" u="none" strike="noStrike" cap="none">
              <a:solidFill>
                <a:srgbClr val="F79646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22" name="Shape 122"/>
          <p:cNvSpPr/>
          <p:nvPr/>
        </p:nvSpPr>
        <p:spPr>
          <a:xfrm>
            <a:off x="851353" y="5900715"/>
            <a:ext cx="7630248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....who can stand in the way of an elephant?</a:t>
            </a:r>
            <a:endParaRPr sz="3200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123" name="Shape 123" descr="images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42021" y="1115764"/>
            <a:ext cx="7045427" cy="4688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Shape 494"/>
          <p:cNvSpPr txBox="1">
            <a:spLocks noGrp="1"/>
          </p:cNvSpPr>
          <p:nvPr>
            <p:ph type="title"/>
          </p:nvPr>
        </p:nvSpPr>
        <p:spPr>
          <a:xfrm>
            <a:off x="1995879" y="1000312"/>
            <a:ext cx="5942277" cy="39433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11. </a:t>
            </a:r>
            <a:b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</a:br>
            <a: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Meerkats are constantly learning</a:t>
            </a:r>
            <a:endParaRPr sz="4400" i="0" u="none" strike="noStrike" cap="none">
              <a:solidFill>
                <a:srgbClr val="FF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Shape 499"/>
          <p:cNvSpPr txBox="1">
            <a:spLocks noGrp="1"/>
          </p:cNvSpPr>
          <p:nvPr>
            <p:ph type="title"/>
          </p:nvPr>
        </p:nvSpPr>
        <p:spPr>
          <a:xfrm>
            <a:off x="166322" y="105828"/>
            <a:ext cx="8977677" cy="9675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40"/>
              <a:buFont typeface="Calibri"/>
              <a:buNone/>
            </a:pPr>
            <a:r>
              <a:rPr lang="en-US" sz="324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Like good leaders meerkats are naturally curious... </a:t>
            </a:r>
            <a:endParaRPr sz="324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500" name="Shape 500" descr="images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904532"/>
            <a:ext cx="9144000" cy="59534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Shape 505"/>
          <p:cNvSpPr txBox="1">
            <a:spLocks noGrp="1"/>
          </p:cNvSpPr>
          <p:nvPr>
            <p:ph type="title"/>
          </p:nvPr>
        </p:nvSpPr>
        <p:spPr>
          <a:xfrm>
            <a:off x="457200" y="47865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en-US" sz="36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... And they will use every opportunity to learn new things!</a:t>
            </a:r>
            <a:endParaRPr sz="36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506" name="Shape 506" descr="images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26901"/>
            <a:ext cx="9144000" cy="5731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Shape 511"/>
          <p:cNvSpPr txBox="1">
            <a:spLocks noGrp="1"/>
          </p:cNvSpPr>
          <p:nvPr>
            <p:ph type="title"/>
          </p:nvPr>
        </p:nvSpPr>
        <p:spPr>
          <a:xfrm>
            <a:off x="457200" y="284363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As a leader you need to constantly be willing to explore new skills!</a:t>
            </a:r>
            <a:endParaRPr sz="3959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512" name="Shape 512" descr="images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707804"/>
            <a:ext cx="9087141" cy="51501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Shape 517"/>
          <p:cNvSpPr txBox="1">
            <a:spLocks noGrp="1"/>
          </p:cNvSpPr>
          <p:nvPr>
            <p:ph type="title"/>
          </p:nvPr>
        </p:nvSpPr>
        <p:spPr>
          <a:xfrm>
            <a:off x="457200" y="139919"/>
            <a:ext cx="8229600" cy="632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...no matter how strange they seem!</a:t>
            </a:r>
            <a:endParaRPr sz="3959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518" name="Shape 518" descr="2014-01-16RHawk558SeahawksEnrichment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800100"/>
            <a:ext cx="9144000" cy="6057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Shape 523"/>
          <p:cNvSpPr txBox="1">
            <a:spLocks noGrp="1"/>
          </p:cNvSpPr>
          <p:nvPr>
            <p:ph type="title"/>
          </p:nvPr>
        </p:nvSpPr>
        <p:spPr>
          <a:xfrm>
            <a:off x="1995879" y="1000312"/>
            <a:ext cx="5942277" cy="39433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12. </a:t>
            </a:r>
            <a:b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</a:br>
            <a: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Meerkats work hard!</a:t>
            </a:r>
            <a:endParaRPr sz="4400" i="0" u="none" strike="noStrike" cap="none">
              <a:solidFill>
                <a:srgbClr val="FF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Shape 528"/>
          <p:cNvSpPr txBox="1">
            <a:spLocks noGrp="1"/>
          </p:cNvSpPr>
          <p:nvPr>
            <p:ph type="title"/>
          </p:nvPr>
        </p:nvSpPr>
        <p:spPr>
          <a:xfrm>
            <a:off x="457200" y="12345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Meerkats know what hard work is...</a:t>
            </a:r>
            <a:endParaRPr sz="3959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529" name="Shape 529" descr="AFW-12-MH0016-01P.jpg"/>
          <p:cNvPicPr preferRelativeResize="0"/>
          <p:nvPr/>
        </p:nvPicPr>
        <p:blipFill rotWithShape="1">
          <a:blip r:embed="rId3">
            <a:alphaModFix/>
          </a:blip>
          <a:srcRect t="8822"/>
          <a:stretch/>
        </p:blipFill>
        <p:spPr>
          <a:xfrm>
            <a:off x="-1" y="1119985"/>
            <a:ext cx="9144001" cy="57380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Shape 53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In fact no other mongoose species invests as much time digging!</a:t>
            </a:r>
            <a:endParaRPr sz="3959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535" name="Shape 535" descr="Meerkat_digging_champion-IMG_1422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t="6002" b="6003"/>
          <a:stretch/>
        </p:blipFill>
        <p:spPr>
          <a:xfrm>
            <a:off x="1" y="1872226"/>
            <a:ext cx="9065678" cy="4985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Shape 54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Good leaders know how to work</a:t>
            </a:r>
            <a:endParaRPr sz="44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541" name="Shape 541"/>
          <p:cNvSpPr txBox="1"/>
          <p:nvPr/>
        </p:nvSpPr>
        <p:spPr>
          <a:xfrm>
            <a:off x="6305163" y="5884713"/>
            <a:ext cx="2216509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4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BUT....</a:t>
            </a:r>
            <a:endParaRPr sz="4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2" name="Shape 542" descr="d9ee90b7b6e72fc4db3bfb2482f6637d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1363513"/>
            <a:ext cx="7924800" cy="452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Shape 547"/>
          <p:cNvSpPr txBox="1">
            <a:spLocks noGrp="1"/>
          </p:cNvSpPr>
          <p:nvPr>
            <p:ph type="title"/>
          </p:nvPr>
        </p:nvSpPr>
        <p:spPr>
          <a:xfrm>
            <a:off x="1995879" y="1000312"/>
            <a:ext cx="5942277" cy="39433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13. </a:t>
            </a:r>
            <a:b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</a:br>
            <a:r>
              <a:rPr lang="en-US" sz="44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Meerkats also know how to play!</a:t>
            </a:r>
            <a:endParaRPr sz="4400" i="0" u="none" strike="noStrike" cap="none">
              <a:solidFill>
                <a:srgbClr val="FF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745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Pts val="3959"/>
              <a:buFont typeface="Calibri"/>
              <a:buNone/>
            </a:pPr>
            <a:r>
              <a:rPr lang="en-US" sz="3959" b="0" i="0" u="none" strike="noStrike" cap="none">
                <a:solidFill>
                  <a:srgbClr val="F79646"/>
                </a:solidFill>
                <a:latin typeface="Calibri"/>
                <a:ea typeface="Calibri"/>
                <a:cs typeface="Calibri"/>
                <a:sym typeface="Calibri"/>
              </a:rPr>
              <a:t>Hmmmm....Actually</a:t>
            </a:r>
            <a:endParaRPr sz="3959" b="0" i="0" u="none" strike="noStrike" cap="none">
              <a:solidFill>
                <a:srgbClr val="F7964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Shape 129"/>
          <p:cNvSpPr/>
          <p:nvPr/>
        </p:nvSpPr>
        <p:spPr>
          <a:xfrm>
            <a:off x="291966" y="5773133"/>
            <a:ext cx="8539378" cy="584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....we don’t want you to be leaders like Elephants!</a:t>
            </a:r>
            <a:endParaRPr sz="3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Shape 130" descr="download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9333" y="1102360"/>
            <a:ext cx="7150304" cy="47582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Shape 552"/>
          <p:cNvSpPr txBox="1">
            <a:spLocks noGrp="1"/>
          </p:cNvSpPr>
          <p:nvPr>
            <p:ph type="title"/>
          </p:nvPr>
        </p:nvSpPr>
        <p:spPr>
          <a:xfrm>
            <a:off x="457200" y="30329"/>
            <a:ext cx="8229600" cy="738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Playing is important for meerkats</a:t>
            </a:r>
            <a:r>
              <a:rPr lang="en-US" sz="3959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3959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53" name="Shape 553" descr="0407feature3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768611"/>
            <a:ext cx="9144000" cy="60879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Shape 558"/>
          <p:cNvSpPr txBox="1">
            <a:spLocks noGrp="1"/>
          </p:cNvSpPr>
          <p:nvPr>
            <p:ph type="title"/>
          </p:nvPr>
        </p:nvSpPr>
        <p:spPr>
          <a:xfrm>
            <a:off x="0" y="1574803"/>
            <a:ext cx="2252924" cy="33537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en-US" sz="36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Fun and play is also important for your team ... being a leader doesn’t mean you can’t have fun!</a:t>
            </a:r>
            <a:endParaRPr sz="36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559" name="Shape 559" descr="bc4f19826c495ff0f13577a4b5c3055d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94000" y="0"/>
            <a:ext cx="6750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Shape 564"/>
          <p:cNvSpPr txBox="1">
            <a:spLocks noGrp="1"/>
          </p:cNvSpPr>
          <p:nvPr>
            <p:ph type="title"/>
          </p:nvPr>
        </p:nvSpPr>
        <p:spPr>
          <a:xfrm>
            <a:off x="457200" y="1422025"/>
            <a:ext cx="2680500" cy="323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en-US" sz="36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In fact, sometimes leaders need to lead the fun...and the dancing!</a:t>
            </a:r>
            <a:endParaRPr sz="36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565" name="Shape 565" descr="download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49521" y="0"/>
            <a:ext cx="589447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Shape 570"/>
          <p:cNvSpPr txBox="1">
            <a:spLocks noGrp="1"/>
          </p:cNvSpPr>
          <p:nvPr>
            <p:ph type="title"/>
          </p:nvPr>
        </p:nvSpPr>
        <p:spPr>
          <a:xfrm>
            <a:off x="457200" y="239142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So, in conclusion...</a:t>
            </a:r>
            <a:endParaRPr sz="44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5" name="Shape 575" descr="images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68135" y="336399"/>
            <a:ext cx="4675865" cy="6521601"/>
          </a:xfrm>
          <a:prstGeom prst="rect">
            <a:avLst/>
          </a:prstGeom>
          <a:noFill/>
          <a:ln>
            <a:noFill/>
          </a:ln>
        </p:spPr>
      </p:pic>
      <p:sp>
        <p:nvSpPr>
          <p:cNvPr id="576" name="Shape 576"/>
          <p:cNvSpPr txBox="1">
            <a:spLocks noGrp="1"/>
          </p:cNvSpPr>
          <p:nvPr>
            <p:ph type="title"/>
          </p:nvPr>
        </p:nvSpPr>
        <p:spPr>
          <a:xfrm>
            <a:off x="438976" y="2363866"/>
            <a:ext cx="2963080" cy="13874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Be the best ‘meerkat’ and leader you can be...even if that makes you very different!</a:t>
            </a:r>
            <a:endParaRPr sz="3959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1" name="Shape 581" descr="Screen Shot 2018-02-21 at 9.04.09 P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4876"/>
            <a:ext cx="9144001" cy="6843124"/>
          </a:xfrm>
          <a:prstGeom prst="rect">
            <a:avLst/>
          </a:prstGeom>
          <a:noFill/>
          <a:ln>
            <a:noFill/>
          </a:ln>
        </p:spPr>
      </p:pic>
      <p:sp>
        <p:nvSpPr>
          <p:cNvPr id="582" name="Shape 582"/>
          <p:cNvSpPr txBox="1">
            <a:spLocks noGrp="1"/>
          </p:cNvSpPr>
          <p:nvPr>
            <p:ph type="title"/>
          </p:nvPr>
        </p:nvSpPr>
        <p:spPr>
          <a:xfrm>
            <a:off x="2900369" y="274638"/>
            <a:ext cx="5847769" cy="96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Make sure you are honest and real with your team... </a:t>
            </a:r>
            <a:endParaRPr sz="3959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7" name="Shape 587" descr="Screen Shot 2018-02-18 at 9.13.14 P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4317"/>
            <a:ext cx="9143999" cy="6872317"/>
          </a:xfrm>
          <a:prstGeom prst="rect">
            <a:avLst/>
          </a:prstGeom>
          <a:noFill/>
          <a:ln>
            <a:noFill/>
          </a:ln>
        </p:spPr>
      </p:pic>
      <p:sp>
        <p:nvSpPr>
          <p:cNvPr id="588" name="Shape 588"/>
          <p:cNvSpPr txBox="1">
            <a:spLocks noGrp="1"/>
          </p:cNvSpPr>
          <p:nvPr>
            <p:ph type="title"/>
          </p:nvPr>
        </p:nvSpPr>
        <p:spPr>
          <a:xfrm>
            <a:off x="-765658" y="-195759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44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...look after the little ones...</a:t>
            </a:r>
            <a:endParaRPr sz="440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" name="Shape 593" descr="images-2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737359"/>
            <a:ext cx="9144000" cy="5120641"/>
          </a:xfrm>
          <a:prstGeom prst="rect">
            <a:avLst/>
          </a:prstGeom>
          <a:noFill/>
          <a:ln>
            <a:noFill/>
          </a:ln>
        </p:spPr>
      </p:pic>
      <p:sp>
        <p:nvSpPr>
          <p:cNvPr id="594" name="Shape 594"/>
          <p:cNvSpPr txBox="1">
            <a:spLocks noGrp="1"/>
          </p:cNvSpPr>
          <p:nvPr>
            <p:ph type="title"/>
          </p:nvPr>
        </p:nvSpPr>
        <p:spPr>
          <a:xfrm>
            <a:off x="1536413" y="168679"/>
            <a:ext cx="6349454" cy="13874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...and look after each other!</a:t>
            </a:r>
            <a:endParaRPr sz="3959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Shape 599"/>
          <p:cNvSpPr txBox="1">
            <a:spLocks noGrp="1"/>
          </p:cNvSpPr>
          <p:nvPr>
            <p:ph type="title"/>
          </p:nvPr>
        </p:nvSpPr>
        <p:spPr>
          <a:xfrm>
            <a:off x="125422" y="274638"/>
            <a:ext cx="2963080" cy="13874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959"/>
              <a:buFont typeface="Calibri"/>
              <a:buNone/>
            </a:pPr>
            <a:r>
              <a:rPr lang="en-US" sz="3959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And remember...</a:t>
            </a:r>
            <a:endParaRPr sz="3959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600" name="Shape 600" descr="images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76633" y="0"/>
            <a:ext cx="5867367" cy="68546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457200" y="250691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Calibri"/>
              <a:buNone/>
            </a:pPr>
            <a:r>
              <a:rPr lang="en-US" sz="4800" i="0" u="none" strike="noStrike" cap="none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rPr>
              <a:t>This year we want </a:t>
            </a:r>
            <a:r>
              <a:rPr lang="en-US" sz="4800" i="0" u="none" strike="noStrike" cap="non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leaders like....</a:t>
            </a:r>
            <a:endParaRPr sz="4800" i="0" u="none" strike="noStrike" cap="none">
              <a:solidFill>
                <a:srgbClr val="FF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ck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809</Words>
  <Application>Microsoft Macintosh PowerPoint</Application>
  <PresentationFormat>On-screen Show (4:3)</PresentationFormat>
  <Paragraphs>118</Paragraphs>
  <Slides>88</Slides>
  <Notes>88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88</vt:i4>
      </vt:variant>
    </vt:vector>
  </HeadingPairs>
  <TitlesOfParts>
    <vt:vector size="91" baseType="lpstr">
      <vt:lpstr>Corben</vt:lpstr>
      <vt:lpstr>Gill Sans</vt:lpstr>
      <vt:lpstr>Black</vt:lpstr>
      <vt:lpstr>Primary Leadership Induction 2018</vt:lpstr>
      <vt:lpstr>Last year we did....Penguins!</vt:lpstr>
      <vt:lpstr>Soooooo.... Leaders are INFLUENCERS</vt:lpstr>
      <vt:lpstr>This year we expect our leaders to be...</vt:lpstr>
      <vt:lpstr>ELEPHANTS!</vt:lpstr>
      <vt:lpstr>That makes sense ...right?</vt:lpstr>
      <vt:lpstr>After all...</vt:lpstr>
      <vt:lpstr>Hmmmm....Actually</vt:lpstr>
      <vt:lpstr>This year we want leaders like....</vt:lpstr>
      <vt:lpstr>...MEERKATS!!</vt:lpstr>
      <vt:lpstr>Remember these guys?</vt:lpstr>
      <vt:lpstr>How about this guy?</vt:lpstr>
      <vt:lpstr>But, why...   MEERKATS?!</vt:lpstr>
      <vt:lpstr>PowerPoint Presentation</vt:lpstr>
      <vt:lpstr>So what can we learn from MEERKATS?</vt:lpstr>
      <vt:lpstr>...LOTS!!!</vt:lpstr>
      <vt:lpstr>1.  Meerkats know how to work as a TEAM</vt:lpstr>
      <vt:lpstr>Meerkats are considered one of the most cooperative mammals on earth</vt:lpstr>
      <vt:lpstr>Some babysit...</vt:lpstr>
      <vt:lpstr>...Some keep watch...</vt:lpstr>
      <vt:lpstr>...some dig!</vt:lpstr>
      <vt:lpstr>Like the meerkat, your team’s ‘survival’ will rely on working closely together to share responsibilities and duties!</vt:lpstr>
      <vt:lpstr>2.  Meerkats look out for each other</vt:lpstr>
      <vt:lpstr>Meerkats have to dig for their food – this can make them easy prey...</vt:lpstr>
      <vt:lpstr>...for predators such as eagles!</vt:lpstr>
      <vt:lpstr>Good team members look out for each other and keep each other safe</vt:lpstr>
      <vt:lpstr>Good leaders have each other’s backs!</vt:lpstr>
      <vt:lpstr>3.  Meerkats also stand together </vt:lpstr>
      <vt:lpstr>When meerkats are up against BIG problems, they stand together...</vt:lpstr>
      <vt:lpstr>Together they can defeat ‘problems’ much bigger than they can alone...</vt:lpstr>
      <vt:lpstr>Good leaders like meerkats, work as a team to attack problems together!</vt:lpstr>
      <vt:lpstr>And, remember...</vt:lpstr>
      <vt:lpstr>4.  Meerkats train and develop younger meerkats </vt:lpstr>
      <vt:lpstr>Little ones are always watching...</vt:lpstr>
      <vt:lpstr>They will learn from you...</vt:lpstr>
      <vt:lpstr>Good leaders, like meerkats, make sure that they are great role models for those still learning...</vt:lpstr>
      <vt:lpstr>Leaders also know how to nurture and be patient with those in their care. </vt:lpstr>
      <vt:lpstr>5.  Meerkats may all look the same...but they are not!</vt:lpstr>
      <vt:lpstr>Meerkats look very similar to each other...just like students in uniforms</vt:lpstr>
      <vt:lpstr>But they recognise each other by what’s inside....</vt:lpstr>
      <vt:lpstr>...rather than what is on the outside!</vt:lpstr>
      <vt:lpstr>Good leaders should be recognised by their character and inside qualities... not just a badge</vt:lpstr>
      <vt:lpstr>6.  Meerkats remind us that differences make us better</vt:lpstr>
      <vt:lpstr>Remember these guys...</vt:lpstr>
      <vt:lpstr>Good leaders will also all come with different gifts and talents ...this is a blessing! </vt:lpstr>
      <vt:lpstr>PowerPoint Presentation</vt:lpstr>
      <vt:lpstr>7.  A Meerkat’s survival relies on day-to-day ‘boring’ things...but they are also prepared for the dangerous and exciting! </vt:lpstr>
      <vt:lpstr>80% of a Meerkat’s diet is made up of small insects and larvae...</vt:lpstr>
      <vt:lpstr>...but sometimes they will eat scorpions!</vt:lpstr>
      <vt:lpstr>However, eating this dangerous prey takes practice and training!</vt:lpstr>
      <vt:lpstr>Good leaders listen to instruction and train for the difficult things...</vt:lpstr>
      <vt:lpstr>...but they are content with the simple things.</vt:lpstr>
      <vt:lpstr>8.  Meerkats need to warm up before first</vt:lpstr>
      <vt:lpstr>Meerkats don’t actually stand like people to imitate us...</vt:lpstr>
      <vt:lpstr>...they ‘stand’ to warm up and make sure they are ready before taking on the tasks ahead!</vt:lpstr>
      <vt:lpstr>Good leaders also need to warm up... </vt:lpstr>
      <vt:lpstr>...so don’t be rushed to begin something without proper preparation </vt:lpstr>
      <vt:lpstr>9.  Meerkats take risks</vt:lpstr>
      <vt:lpstr>Not this sort of risk... </vt:lpstr>
      <vt:lpstr>...or this...</vt:lpstr>
      <vt:lpstr>...or this!</vt:lpstr>
      <vt:lpstr>But meerkats are brave!</vt:lpstr>
      <vt:lpstr>Good leaders are also brave...and whilst they don’t go looking for trouble</vt:lpstr>
      <vt:lpstr>... if they find it, they will defeat it!</vt:lpstr>
      <vt:lpstr>10.  Meerkats know how to communicate</vt:lpstr>
      <vt:lpstr>Meerkats cannot survive without excellent communication...</vt:lpstr>
      <vt:lpstr>It is thought that meerkats can not only warn of danger, but actually communicate the type of danger and the distance!</vt:lpstr>
      <vt:lpstr>Who needs a phone right?!</vt:lpstr>
      <vt:lpstr>Remember....good leaders are great communicators!</vt:lpstr>
      <vt:lpstr>11.  Meerkats are constantly learning</vt:lpstr>
      <vt:lpstr>Like good leaders meerkats are naturally curious... </vt:lpstr>
      <vt:lpstr>... And they will use every opportunity to learn new things!</vt:lpstr>
      <vt:lpstr>As a leader you need to constantly be willing to explore new skills!</vt:lpstr>
      <vt:lpstr>...no matter how strange they seem!</vt:lpstr>
      <vt:lpstr>12.  Meerkats work hard!</vt:lpstr>
      <vt:lpstr>Meerkats know what hard work is...</vt:lpstr>
      <vt:lpstr>In fact no other mongoose species invests as much time digging!</vt:lpstr>
      <vt:lpstr>Good leaders know how to work</vt:lpstr>
      <vt:lpstr>13.  Meerkats also know how to play!</vt:lpstr>
      <vt:lpstr>Playing is important for meerkats </vt:lpstr>
      <vt:lpstr>Fun and play is also important for your team ... being a leader doesn’t mean you can’t have fun!</vt:lpstr>
      <vt:lpstr>In fact, sometimes leaders need to lead the fun...and the dancing!</vt:lpstr>
      <vt:lpstr>So, in conclusion...</vt:lpstr>
      <vt:lpstr>Be the best ‘meerkat’ and leader you can be...even if that makes you very different!</vt:lpstr>
      <vt:lpstr>Make sure you are honest and real with your team... </vt:lpstr>
      <vt:lpstr>...look after the little ones...</vt:lpstr>
      <vt:lpstr>...and look after each other!</vt:lpstr>
      <vt:lpstr>And remember...</vt:lpstr>
    </vt:vector>
  </TitlesOfParts>
  <LinksUpToDate>false</LinksUpToDate>
  <SharedDoc>false</SharedDoc>
  <HyperlinksChanged>false</HyperlinksChanged>
  <AppVersion>16.0010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Primary Leadership Induction 2018</dc:title>
  <cp:lastModifiedBy>Microsoft Office User</cp:lastModifiedBy>
  <cp:revision>1</cp:revision>
  <dcterms:modified xsi:type="dcterms:W3CDTF">2018-02-22T10:19:49Z</dcterms:modified>
</cp:coreProperties>
</file>